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75" r:id="rId4"/>
    <p:sldId id="257" r:id="rId5"/>
    <p:sldId id="258" r:id="rId6"/>
    <p:sldId id="376" r:id="rId7"/>
    <p:sldId id="381" r:id="rId8"/>
    <p:sldId id="380" r:id="rId9"/>
    <p:sldId id="378" r:id="rId10"/>
    <p:sldId id="379" r:id="rId11"/>
    <p:sldId id="382" r:id="rId12"/>
    <p:sldId id="383" r:id="rId13"/>
    <p:sldId id="384" r:id="rId14"/>
    <p:sldId id="386" r:id="rId15"/>
    <p:sldId id="390" r:id="rId16"/>
    <p:sldId id="387" r:id="rId17"/>
    <p:sldId id="385" r:id="rId18"/>
    <p:sldId id="259" r:id="rId19"/>
    <p:sldId id="262" r:id="rId20"/>
    <p:sldId id="288" r:id="rId21"/>
    <p:sldId id="299" r:id="rId22"/>
    <p:sldId id="276" r:id="rId23"/>
    <p:sldId id="283" r:id="rId24"/>
    <p:sldId id="388" r:id="rId25"/>
    <p:sldId id="391" r:id="rId26"/>
    <p:sldId id="392" r:id="rId27"/>
    <p:sldId id="393" r:id="rId28"/>
    <p:sldId id="394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11" r:id="rId37"/>
    <p:sldId id="406" r:id="rId38"/>
    <p:sldId id="407" r:id="rId39"/>
    <p:sldId id="361" r:id="rId40"/>
    <p:sldId id="364" r:id="rId41"/>
    <p:sldId id="412" r:id="rId42"/>
    <p:sldId id="408" r:id="rId43"/>
    <p:sldId id="40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Reizes" initials="SR" lastIdx="7" clrIdx="0">
    <p:extLst>
      <p:ext uri="{19B8F6BF-5375-455C-9EA6-DF929625EA0E}">
        <p15:presenceInfo xmlns:p15="http://schemas.microsoft.com/office/powerpoint/2012/main" userId="4504c4ccd03180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2078C-8B24-478B-A669-661832C25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C839E-A967-4C8D-BAE6-B1D71F926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D1739-0CAB-479D-92ED-71EE5DA6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168EC-F821-4CB2-9CD5-B53B8B58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ABFCF-BBD8-4268-B714-67013CC5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4086-BF3F-4206-ADC4-F6E308D90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52C6D-C818-458B-BB07-98BDEA315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E4D85-9FA8-43AC-9FD6-C22AA07C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649E0-19D7-46AD-BCA5-3224D1AF1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8381F-56A7-4628-A85D-9251497D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AC36D4-2ED1-400A-9E14-85BFA52BFA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F5BAD-0B49-4E5B-8997-A711773D7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328B6-1ADF-41BF-BAF4-A6BE17776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5D617-BAE0-4415-947E-F1295287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A6E0-B2DC-4607-B064-E9F741599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1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D49CA-0067-4222-9135-E335D3FE3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C8589-5F8A-4C61-86EB-51338E024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DA134-42B9-406E-AE10-9A2F2125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28E4F-05C2-4D0A-85FC-4A4D019F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723E-BEAB-49BC-88F0-3FFD5511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1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F2F8-5A45-472B-8952-57B4EA5A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F6117-1CA3-41C9-A897-C1CC100BC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25F17-02D5-4649-B186-17ED90AEB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8FDD5-93DF-4251-BACC-5E6B702C6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3F381-7CDE-4C5A-A6A5-B90DB595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7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F19BF-C6D0-40D9-AF94-DD3CABCA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538C0-74F1-48F8-8D96-0B451918B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AA17F-B6D1-49C2-8F22-807589C6F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4CD1E-FB95-47CA-8730-4F12E3E38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21D16-30B0-4DE7-A366-9138F754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1EBDD6-5772-49AB-B3C0-AE3C1964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1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6ADC5-B93D-4C95-9024-C5A4F804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A003-531E-487E-9A99-21FE80FFA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13F45D-8140-425C-8339-1789777AE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91411-A5A0-4BCD-9453-9094D18F5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EACBC0-C5D6-475C-9C01-99BF7D3B7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AF3FFD-F0B7-42BA-A184-8E8972B6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0156B-91F4-41A2-87DF-8A1955E86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B06663-CB83-4237-9DC3-FBAA2991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4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F406-EC84-4293-8A75-71E798E2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EAC31-D6B5-4F1F-84E2-FBE8D3925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F8D80-3E0C-4559-B35B-9776232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F605E9-CE12-42C0-B421-C21CF700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4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F73242-3C31-4259-BC5D-E26D70A9E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0AB58-D22F-4156-A66D-2AE0FAAD5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6D0CA3-0034-417E-B187-C87491A2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BD2E6-0BAC-4A3C-922A-616DF800F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3B83D-1E8D-4C76-960E-CE1842CDF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5C53E-C422-4E70-A70C-9295F1DDC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FDAF0-0E23-4A6E-BC3B-50C155FE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4DE67-03EF-4AD2-9621-35F85369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D586C-1B91-4EEA-A1E3-2A190BBF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0080-1653-4FA9-93D2-323054EE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6B1A6-0FD2-4499-92FD-21DFA1032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EC20A-20E1-46DC-82C2-B2C2B9C0D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4E5DB-500F-4625-9CFB-5D40ABC9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5B1A2-05EB-4F3F-B1B7-4F7AF1EC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8863C-9F7D-4D97-8BF9-8DBFB380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0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614B1-17B3-4437-95EA-DAD11B743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79F9A-84A6-4FAA-9945-58CC012C3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14DA7-B55E-4657-A450-B35384404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5D117-E764-4FB1-AE90-A22818365FAD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F9FAF-C48A-4E13-A83A-0A961F621A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73281-4B83-450E-85A8-D3A7842287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E0F5-29A0-46D5-91BC-D09D1F68E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9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FCA4-F537-4B3A-B8E9-8F1AB6E32B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/>
              <a:t>MinRank</a:t>
            </a:r>
            <a:r>
              <a:rPr lang="en-US" dirty="0"/>
              <a:t> Problem in Cryptography and Cryptanalysis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89D3E-435F-4340-9C9B-78A480B97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Survey talk by Ray </a:t>
            </a:r>
            <a:r>
              <a:rPr lang="en-US" dirty="0" err="1"/>
              <a:t>Perlner</a:t>
            </a:r>
            <a:endParaRPr lang="en-US" dirty="0"/>
          </a:p>
          <a:p>
            <a:r>
              <a:rPr lang="en-US" dirty="0"/>
              <a:t>Ray.Perlner@nist.gov</a:t>
            </a:r>
          </a:p>
          <a:p>
            <a:r>
              <a:rPr lang="en-US" dirty="0"/>
              <a:t>National Institute of Standards and Technology (US)</a:t>
            </a:r>
          </a:p>
        </p:txBody>
      </p:sp>
    </p:spTree>
    <p:extLst>
      <p:ext uri="{BB962C8B-B14F-4D97-AF65-F5344CB8AC3E}">
        <p14:creationId xmlns:p14="http://schemas.microsoft.com/office/powerpoint/2010/main" val="66668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8C186-A804-4E48-909E-1C543938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Rainbow: </a:t>
            </a:r>
            <a:br>
              <a:rPr lang="en-US" dirty="0"/>
            </a:br>
            <a:r>
              <a:rPr lang="en-US" dirty="0"/>
              <a:t>A Variant of UOV Attackable with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5724-A701-4AC8-9DC3-FB9A971814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Ding proposed the Rainbow variant of UOV </a:t>
                </a:r>
              </a:p>
              <a:p>
                <a:r>
                  <a:rPr lang="en-US" dirty="0"/>
                  <a:t>Three classes of variables: Vinegar 1 variables, Vinegar 2 variables, Oil Variables</a:t>
                </a:r>
              </a:p>
              <a:p>
                <a:r>
                  <a:rPr lang="en-US" dirty="0"/>
                  <a:t>Two layers of equations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First layer is like OV </a:t>
                </a:r>
              </a:p>
              <a:p>
                <a:pPr lvl="2"/>
                <a:r>
                  <a:rPr lang="en-US" dirty="0"/>
                  <a:t>Vinegar 1 picked randomly (act as vinegar variables)</a:t>
                </a:r>
              </a:p>
              <a:p>
                <a:pPr lvl="2"/>
                <a:r>
                  <a:rPr lang="en-US" dirty="0"/>
                  <a:t>Vinegar 2 solved for (act as oil variables)</a:t>
                </a:r>
              </a:p>
              <a:p>
                <a:pPr lvl="2"/>
                <a:r>
                  <a:rPr lang="en-US" dirty="0"/>
                  <a:t>Oil are absent</a:t>
                </a:r>
              </a:p>
              <a:p>
                <a:pPr lvl="1"/>
                <a:r>
                  <a:rPr lang="en-US" dirty="0"/>
                  <a:t>Second layer is like UOV</a:t>
                </a:r>
              </a:p>
              <a:p>
                <a:pPr lvl="2"/>
                <a:r>
                  <a:rPr lang="en-US" dirty="0"/>
                  <a:t>Vinegar 1 and 2 are plugged in with values from first layer (act as vinegar variables)</a:t>
                </a:r>
              </a:p>
              <a:p>
                <a:pPr lvl="2"/>
                <a:r>
                  <a:rPr lang="en-US" dirty="0"/>
                  <a:t>Oil are solved for (act as oil variables)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AA5724-A701-4AC8-9DC3-FB9A971814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087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5691-384A-4562-8008-BB34535EC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Rainbow and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Public key differentials are linear combinations of layer 2 maps: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And layer 1 maps: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Layer 1 maps are not full rank</a:t>
                </a:r>
              </a:p>
              <a:p>
                <a:pPr lvl="1"/>
                <a:r>
                  <a:rPr lang="en-US" b="1" dirty="0"/>
                  <a:t>So they can be found by solving </a:t>
                </a:r>
                <a:r>
                  <a:rPr lang="en-US" b="1" dirty="0" err="1"/>
                  <a:t>MinRank</a:t>
                </a:r>
                <a:r>
                  <a:rPr lang="en-US" b="1" dirty="0"/>
                  <a:t> on the public differentials!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65CDD-D739-4071-8CA0-64E912F88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265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C281-B42A-4ACD-B94D-C277A3DFB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Multivariate Example: </a:t>
            </a:r>
            <a:br>
              <a:rPr lang="en-US" dirty="0"/>
            </a:br>
            <a:r>
              <a:rPr lang="en-US" dirty="0"/>
              <a:t>Hidden Field Equations (HFE)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B1819-E599-4347-B480-03022679F8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sz="4600" dirty="0"/>
                  <a:t>Designed by </a:t>
                </a:r>
                <a:r>
                  <a:rPr lang="en-US" sz="4600" dirty="0" err="1"/>
                  <a:t>Patarin</a:t>
                </a:r>
                <a:r>
                  <a:rPr lang="en-US" sz="4600" dirty="0"/>
                  <a:t> in 1996</a:t>
                </a:r>
              </a:p>
              <a:p>
                <a:r>
                  <a:rPr lang="en-US" sz="4600" dirty="0"/>
                  <a:t>Is an example of a “Big Field” multivariate scheme</a:t>
                </a:r>
              </a:p>
              <a:p>
                <a:pPr lvl="1"/>
                <a:r>
                  <a:rPr lang="en-US" sz="4000" dirty="0"/>
                  <a:t>The central function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4000" dirty="0"/>
                  <a:t> is defined by: </a:t>
                </a:r>
              </a:p>
              <a:p>
                <a:pPr lvl="2"/>
                <a:r>
                  <a:rPr lang="en-US" sz="2900" dirty="0"/>
                  <a:t>Mapping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900" dirty="0"/>
                  <a:t> elements of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900" dirty="0"/>
                  <a:t>to a single element of the extension field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2"/>
                <a:r>
                  <a:rPr lang="en-US" sz="2900" dirty="0"/>
                  <a:t>Performing a polynomial function in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9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9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2"/>
                <a:r>
                  <a:rPr lang="en-US" sz="2900" dirty="0"/>
                  <a:t>Mapping the result back to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900" dirty="0"/>
                  <a:t> elements of </a:t>
                </a:r>
                <a14:m>
                  <m:oMath xmlns:m="http://schemas.openxmlformats.org/officeDocument/2006/math">
                    <m:r>
                      <a:rPr lang="en-US" sz="2900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2900" dirty="0"/>
              </a:p>
              <a:p>
                <a:pPr marL="914400" lvl="2" indent="0">
                  <a:buNone/>
                </a:pPr>
                <a:endParaRPr lang="en-US" sz="2900" dirty="0"/>
              </a:p>
              <a:p>
                <a:pPr lvl="1"/>
                <a:r>
                  <a:rPr lang="en-US" sz="4000" dirty="0"/>
                  <a:t>Key recovery can be obtained by solving a </a:t>
                </a:r>
                <a:r>
                  <a:rPr lang="en-US" sz="4000" dirty="0" err="1"/>
                  <a:t>MinRank</a:t>
                </a:r>
                <a:r>
                  <a:rPr lang="en-US" sz="4000" dirty="0"/>
                  <a:t> problem over the extension field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More efficient signature schemes have been obtained by  removing equations (-) and combining big field ideas with ideas from Oil and Vinegar (v)</a:t>
                </a:r>
              </a:p>
              <a:p>
                <a:pPr lvl="1"/>
                <a:r>
                  <a:rPr lang="en-US" dirty="0" err="1"/>
                  <a:t>HFEv</a:t>
                </a:r>
                <a:r>
                  <a:rPr lang="en-US" dirty="0"/>
                  <a:t>- is the basis of </a:t>
                </a:r>
                <a:r>
                  <a:rPr lang="en-US" dirty="0" err="1"/>
                  <a:t>GeMSS</a:t>
                </a:r>
                <a:endParaRPr lang="en-US" dirty="0"/>
              </a:p>
              <a:p>
                <a:r>
                  <a:rPr lang="en-US" dirty="0"/>
                  <a:t>As the relation to </a:t>
                </a:r>
                <a:r>
                  <a:rPr lang="en-US" dirty="0" err="1"/>
                  <a:t>MinRank</a:t>
                </a:r>
                <a:r>
                  <a:rPr lang="en-US" dirty="0"/>
                  <a:t> is similar for HFE and </a:t>
                </a:r>
                <a:r>
                  <a:rPr lang="en-US" dirty="0" err="1"/>
                  <a:t>HFEv</a:t>
                </a:r>
                <a:r>
                  <a:rPr lang="en-US" dirty="0"/>
                  <a:t>-, we will focus on the simpler HFE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DB1819-E599-4347-B480-03022679F8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4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08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F2FF61-875A-4AD6-B2B8-E8BBB9E725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HFE central map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6F2FF61-875A-4AD6-B2B8-E8BBB9E725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6DD94-C0C4-4367-9E1C-CAB2E70106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Map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 to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(</m:t>
                    </m:r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Compute a polynomial of the form: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Map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Note that raising to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power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linear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quadratic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can be inverted by solving a univariate degree-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equation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Easy as long as D isn’t too big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66DD94-C0C4-4367-9E1C-CAB2E70106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855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5F2C-083C-4E7F-B22C-346ADA4A3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HFE and </a:t>
            </a:r>
            <a:r>
              <a:rPr lang="en-US" dirty="0" err="1"/>
              <a:t>MinRank</a:t>
            </a:r>
            <a:br>
              <a:rPr lang="en-US" dirty="0"/>
            </a:br>
            <a:r>
              <a:rPr lang="en-US" dirty="0"/>
              <a:t>[Kipnis Shamir 1999]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98004-21E7-487D-B577-7B713AC4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Quadratic functions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 (with appropriate use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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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) can be expressed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p>
                                        <m:sSup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320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00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01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0,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p>
                                        <m:sSupPr>
                                          <m:ctrlP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2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sSup>
                                            <m:sSupPr>
                                              <m:ctrlP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en-US" sz="3200" i="1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</m:sup>
                                      </m:sSup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Because of the degree constraint, the central matrix for the HFE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map looks like: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And has rank ~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A98004-21E7-487D-B577-7B713AC4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47D81B5-4DBB-4E7B-9BA8-9719498C3ABE}"/>
              </a:ext>
            </a:extLst>
          </p:cNvPr>
          <p:cNvSpPr/>
          <p:nvPr/>
        </p:nvSpPr>
        <p:spPr>
          <a:xfrm>
            <a:off x="6164823" y="4858899"/>
            <a:ext cx="1047135" cy="9733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F3CA36-EB4F-4C67-86DA-53B46FA97AE6}"/>
              </a:ext>
            </a:extLst>
          </p:cNvPr>
          <p:cNvSpPr/>
          <p:nvPr/>
        </p:nvSpPr>
        <p:spPr>
          <a:xfrm>
            <a:off x="6164823" y="4858899"/>
            <a:ext cx="412955" cy="398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08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94F6F-6727-403D-AB0D-8649935E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HFE and </a:t>
            </a:r>
            <a:r>
              <a:rPr lang="en-US" dirty="0" err="1"/>
              <a:t>MinRank</a:t>
            </a:r>
            <a:r>
              <a:rPr lang="en-US" dirty="0"/>
              <a:t> Cont.</a:t>
            </a:r>
            <a:br>
              <a:rPr lang="en-US" dirty="0"/>
            </a:br>
            <a:r>
              <a:rPr lang="en-US" dirty="0"/>
              <a:t>[Kipnis Shamir 1999]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8CA2C-A8CB-4354-A969-868B17A14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14115"/>
                <a:ext cx="10515600" cy="4351338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000" dirty="0"/>
                  <a:t>Some complications arise when the public key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/>
                  <a:t> is expressed this way instead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represented by the matrix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then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/>
                  <a:t> will be represented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𝐹𝑊</m:t>
                    </m:r>
                  </m:oMath>
                </a14:m>
                <a:r>
                  <a:rPr lang="en-US" sz="2000" dirty="0"/>
                  <a:t> for some matrix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derived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000" dirty="0"/>
                  <a:t> – this does not change the rank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/>
                  <a:t> however will replace our low rank matrix with a linear combination of matrices corresponding to: </a:t>
                </a:r>
                <a:endParaRPr lang="en-US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1800" dirty="0"/>
                  <a:t>, …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sz="16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1600" dirty="0"/>
                  <a:t>Each of these matrices will be low rank, but the linear combination will be high rank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sz="1600" dirty="0"/>
                  <a:t>However, these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low rank matrices will be in the span of</a:t>
                </a:r>
              </a:p>
              <a:p>
                <a:pPr marL="457200" lvl="1" indent="0" algn="ctr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…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𝒯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∘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</m:oMath>
                </a14:m>
                <a:endParaRPr lang="en-US" sz="1600" dirty="0"/>
              </a:p>
              <a:p>
                <a:pPr lvl="1">
                  <a:lnSpc>
                    <a:spcPct val="120000"/>
                  </a:lnSpc>
                </a:pPr>
                <a:r>
                  <a:rPr lang="en-US" sz="1600" dirty="0"/>
                  <a:t>So they can be recovered by solving </a:t>
                </a:r>
                <a:r>
                  <a:rPr lang="en-US" sz="1600" dirty="0" err="1"/>
                  <a:t>MinRank</a:t>
                </a:r>
                <a:r>
                  <a:rPr lang="en-US" sz="1600" dirty="0"/>
                  <a:t>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F8CA2C-A8CB-4354-A969-868B17A14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14115"/>
                <a:ext cx="10515600" cy="4351338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85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D5777-05D8-4211-B0A4-4BFB6CC7A5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/>
              <a:t>MinRank</a:t>
            </a:r>
            <a:r>
              <a:rPr lang="en-US" sz="5400" dirty="0"/>
              <a:t> in Code Based Crypto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FA7ECA6-6210-41C6-B0B0-D1CA04B88C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Rank Metric Codes</a:t>
            </a:r>
          </a:p>
        </p:txBody>
      </p:sp>
    </p:spTree>
    <p:extLst>
      <p:ext uri="{BB962C8B-B14F-4D97-AF65-F5344CB8AC3E}">
        <p14:creationId xmlns:p14="http://schemas.microsoft.com/office/powerpoint/2010/main" val="3232898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Applies to vectors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Use a basis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to rewrite 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-dimensional vector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as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/>
                  <a:t> matrix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Compute the rank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E.g. under the basis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(1,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𝐺𝐹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(1+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,0,1+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,1+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/>
                        </a:rPr>
                        <m:t>+</m:t>
                      </m:r>
                      <m:r>
                        <a:rPr lang="en-US" b="0" i="1" dirty="0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	Becomes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Which has rank 2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0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Rank Metric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Definition uses a specific basis, but choice doesn’t matter</a:t>
                </a:r>
              </a:p>
              <a:p>
                <a:pPr lvl="1"/>
                <a:r>
                  <a:rPr lang="en-US" dirty="0"/>
                  <a:t>Change-of-basis matrices for fields are full rank</a:t>
                </a:r>
              </a:p>
              <a:p>
                <a:endParaRPr lang="en-US" dirty="0"/>
              </a:p>
              <a:p>
                <a:r>
                  <a:rPr lang="en-US" dirty="0"/>
                  <a:t>Rank Distance: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𝑥</m:t>
                    </m:r>
                    <m:r>
                      <a:rPr lang="en-US" i="1" dirty="0" err="1" smtClean="0">
                        <a:latin typeface="Cambria Math"/>
                      </a:rPr>
                      <m:t>,</m:t>
                    </m:r>
                    <m:r>
                      <a:rPr lang="en-US" i="1" dirty="0" err="1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)=</m:t>
                    </m:r>
                    <m:r>
                      <a:rPr lang="en-US" i="1" dirty="0" smtClean="0">
                        <a:latin typeface="Cambria Math"/>
                      </a:rPr>
                      <m:t>𝑟𝑎𝑛𝑘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Obeys triangle inequality</a:t>
                </a:r>
              </a:p>
              <a:p>
                <a:endParaRPr lang="en-US" dirty="0"/>
              </a:p>
              <a:p>
                <a:r>
                  <a:rPr lang="en-US" dirty="0"/>
                  <a:t>Alternative definition:</a:t>
                </a:r>
              </a:p>
              <a:p>
                <a:pPr lvl="1"/>
                <a:r>
                  <a:rPr lang="en-US" dirty="0"/>
                  <a:t>A vector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iff its coefficients are chosen from (and span) a dimension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/>
                  <a:t> subspace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𝐺𝐹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err="1" smtClean="0">
                        <a:latin typeface="Cambria Math"/>
                      </a:rPr>
                      <m:t>𝑞</m:t>
                    </m:r>
                    <m:r>
                      <a:rPr lang="en-US" i="1" baseline="30000" dirty="0" err="1" smtClean="0">
                        <a:latin typeface="Cambria Math"/>
                      </a:rPr>
                      <m:t>𝑚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2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82B0B5-827F-412B-A713-721CEB3F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Coding Theory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Generator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[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en-US" sz="2400" i="1" baseline="-25000" dirty="0" err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en-US" sz="2400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Parity Check matrix (Systematic form) 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endParaRPr lang="en-US" altLang="en-US" sz="2000" i="1" dirty="0"/>
              </a:p>
              <a:p>
                <a:pPr algn="ctr">
                  <a:lnSpc>
                    <a:spcPct val="80000"/>
                  </a:lnSpc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begChr m:val="["/>
                          <m:endChr m:val="|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] </m:t>
                      </m:r>
                    </m:oMath>
                  </m:oMathPara>
                </a14:m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600" dirty="0">
                    <a:solidFill>
                      <a:srgbClr val="FF0000"/>
                    </a:solidFill>
                  </a:rPr>
                  <a:t>Defining feature: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altLang="en-US" sz="26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altLang="en-US" sz="26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en-US" sz="2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en-US" sz="2600" baseline="30000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Codewords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en-US" sz="2400" dirty="0"/>
                  <a:t> may either be defined as 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i="1" dirty="0"/>
                  <a:t>n</a:t>
                </a:r>
                <a:r>
                  <a:rPr lang="en-US" altLang="en-US" sz="2000" dirty="0"/>
                  <a:t>-bit vectors that can be expressed as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000" i="1" dirty="0" err="1">
                        <a:latin typeface="Cambria Math" panose="02040503050406030204" pitchFamily="18" charset="0"/>
                      </a:rPr>
                      <m:t>𝑚𝐺</m:t>
                    </m:r>
                  </m:oMath>
                </a14:m>
                <a:r>
                  <a:rPr lang="en-US" alt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en-US" sz="2000" dirty="0"/>
                  <a:t>-bit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altLang="en-US" sz="2000" i="1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Solutions to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𝐻𝑥</m:t>
                    </m:r>
                    <m:r>
                      <a:rPr lang="en-US" altLang="en-US" sz="2000" i="1" baseline="30000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altLang="en-US" sz="2000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D865ABFF-E407-4B7C-8E47-9B1CF525A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882" t="-2661" r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altLang="en-US" sz="2400" dirty="0"/>
                  <a:t>Syndrome: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i="1" dirty="0" err="1">
                              <a:latin typeface="Cambria Math" panose="02040503050406030204" pitchFamily="18" charset="0"/>
                            </a:rPr>
                            <m:t>𝑚𝐺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 + 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400" i="1" baseline="300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i="1" dirty="0" err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000" dirty="0"/>
                  <a:t>Mapping </a:t>
                </a:r>
                <a:r>
                  <a:rPr lang="en-US" altLang="en-US" sz="2000" i="1" dirty="0"/>
                  <a:t>s</a:t>
                </a:r>
                <a:r>
                  <a:rPr lang="en-US" altLang="en-US" sz="2000" dirty="0"/>
                  <a:t> to minimal weight </a:t>
                </a:r>
                <a:r>
                  <a:rPr lang="en-US" altLang="en-US" sz="2000" i="1" dirty="0"/>
                  <a:t>e</a:t>
                </a:r>
                <a:r>
                  <a:rPr lang="en-US" altLang="en-US" sz="2000" dirty="0"/>
                  <a:t> is sometimes easy but NP hard in general</a:t>
                </a:r>
              </a:p>
              <a:p>
                <a:pPr lvl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:endParaRPr lang="en-US" altLang="en-US" sz="2400" dirty="0"/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McEliece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𝑚𝐺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dirty="0"/>
                  <a:t>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400" dirty="0" err="1"/>
                  <a:t>Niederreiter</a:t>
                </a:r>
                <a:r>
                  <a:rPr lang="en-US" altLang="en-US" sz="2400" dirty="0"/>
                  <a:t> Encryption: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400" dirty="0"/>
                  <a:t> is ciphertext,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altLang="en-US" sz="2400" dirty="0"/>
                  <a:t> is plaintext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7CAE48B-3BB1-49D7-A90C-18D3AF69C2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647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4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D1EC-4EB0-46F1-AEF1-B800AEE9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err="1"/>
                  <a:t>MinRank</a:t>
                </a:r>
                <a:r>
                  <a:rPr lang="en-US" dirty="0"/>
                  <a:t> Definition:  </a:t>
                </a:r>
              </a:p>
              <a:p>
                <a:pPr lvl="1"/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matrices of dimension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over a (finite)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, find a linear combination with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Applications:</a:t>
                </a:r>
              </a:p>
              <a:p>
                <a:pPr lvl="1"/>
                <a:r>
                  <a:rPr lang="en-US" dirty="0"/>
                  <a:t>Key recovery for Rainbow, </a:t>
                </a:r>
                <a:r>
                  <a:rPr lang="en-US" dirty="0" err="1"/>
                  <a:t>HFEv</a:t>
                </a:r>
                <a:r>
                  <a:rPr lang="en-US" dirty="0"/>
                  <a:t>- (</a:t>
                </a:r>
                <a:r>
                  <a:rPr lang="en-US" dirty="0" err="1"/>
                  <a:t>GeMSS</a:t>
                </a:r>
                <a:r>
                  <a:rPr lang="en-US" dirty="0"/>
                  <a:t>) and many other multivariate schemes</a:t>
                </a:r>
              </a:p>
              <a:p>
                <a:pPr lvl="1"/>
                <a:r>
                  <a:rPr lang="en-US" dirty="0"/>
                  <a:t>Key and message recovery for rank-based crypto (ROLLO and RQC)</a:t>
                </a:r>
              </a:p>
              <a:p>
                <a:pPr lvl="1"/>
                <a:r>
                  <a:rPr lang="en-US" dirty="0"/>
                  <a:t>Above schemes were or continue to be candidates for NIST’s Postquantum Cryptography Standardization process, ongoing </a:t>
                </a:r>
              </a:p>
              <a:p>
                <a:r>
                  <a:rPr lang="en-US" dirty="0"/>
                  <a:t>Solving Methods</a:t>
                </a:r>
              </a:p>
              <a:p>
                <a:pPr lvl="1"/>
                <a:r>
                  <a:rPr lang="en-US" dirty="0"/>
                  <a:t>Combinatorial Techniques</a:t>
                </a:r>
              </a:p>
              <a:p>
                <a:pPr lvl="1"/>
                <a:r>
                  <a:rPr lang="en-US" dirty="0"/>
                  <a:t>Algebraic Techniques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333F8A-A587-4618-9F30-26E81933F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B6F4-A04C-418F-A487-07FBB01B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5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8B1AA-475C-4899-8D5C-4271EC0EF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scheme: RQC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Public key: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h𝑦</m:t>
                    </m:r>
                  </m:oMath>
                </a14:m>
                <a:r>
                  <a:rPr lang="en-US" dirty="0"/>
                  <a:t>, public error correcting code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“short”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can decode </a:t>
                </a:r>
                <a:r>
                  <a:rPr lang="en-US"/>
                  <a:t>(somewhat less) </a:t>
                </a:r>
                <a:r>
                  <a:rPr lang="en-US" dirty="0"/>
                  <a:t>“short” errors in Rank Metric</a:t>
                </a:r>
              </a:p>
              <a:p>
                <a:pPr lvl="2"/>
                <a:r>
                  <a:rPr lang="en-US" dirty="0"/>
                  <a:t>In RQC,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 err="1"/>
                  <a:t>Gabidulin</a:t>
                </a:r>
                <a:r>
                  <a:rPr lang="en-US" dirty="0"/>
                  <a:t> code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could be a random matrix</a:t>
                </a:r>
              </a:p>
              <a:p>
                <a:pPr lvl="2"/>
                <a:r>
                  <a:rPr lang="en-US" dirty="0"/>
                  <a:t>In RQC, ring structure is used to make public key small, but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is otherwise random</a:t>
                </a:r>
              </a:p>
              <a:p>
                <a:r>
                  <a:rPr lang="en-US" dirty="0"/>
                  <a:t>Ciphertext for plaintext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: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“short” in rank metric </a:t>
                </a:r>
              </a:p>
              <a:p>
                <a:r>
                  <a:rPr lang="en-US" dirty="0"/>
                  <a:t>Decryption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to correct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And recover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decoding to work the rank weights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must be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and the vector dimensions must be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144FE1-032E-49F7-BAE8-A5ABB99E97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18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D6D-AFD2-414F-898D-CFB4D46F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(RSD)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Hard problem: Given a random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 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Recover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-dimensional, rank-weight-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column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𝐻𝑒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Equivalently, recover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-dimensional subspace,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,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/>
                          </a:rPr>
                          <m:t>𝑞</m:t>
                        </m:r>
                        <m:r>
                          <a:rPr lang="en-US" i="1" baseline="30000" dirty="0" err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, where the </a:t>
                </a:r>
                <a:r>
                  <a:rPr lang="en-US" dirty="0" err="1"/>
                  <a:t>coefficents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 live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Many rank-metric code-based cryptosystems (e.g. ROLLO and RQC) have security proofs based on variants of this problem </a:t>
                </a:r>
              </a:p>
              <a:p>
                <a:pPr lvl="1"/>
                <a:r>
                  <a:rPr lang="en-US" dirty="0"/>
                  <a:t>Attacks exist if the problem is not hard</a:t>
                </a:r>
              </a:p>
              <a:p>
                <a:endParaRPr lang="en-US" dirty="0"/>
              </a:p>
              <a:p>
                <a:r>
                  <a:rPr lang="en-US" dirty="0"/>
                  <a:t>We will look at the complexity of the basic search version</a:t>
                </a:r>
              </a:p>
              <a:p>
                <a:pPr lvl="1"/>
                <a:r>
                  <a:rPr lang="en-US" dirty="0"/>
                  <a:t>Other versions are not known to be dramatically easier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1B5712-CBE2-4D5C-B153-79DCADDF5B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13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0EDE6-43BA-46EA-8BBD-6181B5AD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RSD as Low-Rank Codeword Search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Linearly solve for a (high-rank) solution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to the code space dual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, resulting in a dimension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</m:t>
                    </m:r>
                  </m:oMath>
                </a14:m>
                <a:r>
                  <a:rPr lang="en-US" dirty="0"/>
                  <a:t>code</a:t>
                </a:r>
              </a:p>
              <a:p>
                <a:pPr lvl="1"/>
                <a:r>
                  <a:rPr lang="en-US" dirty="0"/>
                  <a:t> Generated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Produce the corresponding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parity check matrix,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Allows for a low-rank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 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trick was first used in Rank Syndrome Decoding by Aragon, Gaborit, </a:t>
                </a:r>
                <a:r>
                  <a:rPr lang="en-US" dirty="0" err="1"/>
                  <a:t>Hauteville</a:t>
                </a:r>
                <a:r>
                  <a:rPr lang="en-US" dirty="0"/>
                  <a:t>, and Tillich in 2018 as an improvement of the support trapping attack of Gaborit, Ruatta, </a:t>
                </a:r>
                <a:r>
                  <a:rPr lang="en-US" dirty="0" err="1"/>
                  <a:t>Schrek</a:t>
                </a:r>
                <a:r>
                  <a:rPr lang="en-US" dirty="0"/>
                  <a:t> in 2013. Similar tricks have been used elsewhere in lattice and code based crypto for years.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6F1011-EB60-4E3D-9BC1-976C47037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FB538-CAD2-447D-8D34-FF3FF3B3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Syndrome Decoding as </a:t>
            </a:r>
            <a:r>
              <a:rPr lang="en-US" dirty="0" err="1"/>
              <a:t>MinRank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We want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</a:t>
                </a:r>
                <a:r>
                  <a:rPr lang="en-US" dirty="0">
                    <a:solidFill>
                      <a:srgbClr val="00B050"/>
                    </a:solidFill>
                  </a:rPr>
                  <a:t>codewords</a:t>
                </a:r>
                <a:r>
                  <a:rPr lang="en-US" dirty="0">
                    <a:solidFill>
                      <a:schemeClr val="tx1"/>
                    </a:solidFill>
                  </a:rPr>
                  <a:t> of G’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Rewrite as 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- linear combination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linearly independent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matrices</a:t>
                </a:r>
                <a:r>
                  <a:rPr lang="en-US" dirty="0">
                    <a:solidFill>
                      <a:schemeClr val="tx1"/>
                    </a:solidFill>
                  </a:rPr>
                  <a:t> that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</a:t>
                </a:r>
                <a:r>
                  <a:rPr lang="en-US" i="1" dirty="0">
                    <a:solidFill>
                      <a:schemeClr val="tx1"/>
                    </a:solidFill>
                  </a:rPr>
                  <a:t>The </a:t>
                </a:r>
                <a:r>
                  <a:rPr lang="en-US" i="1" dirty="0" err="1">
                    <a:solidFill>
                      <a:schemeClr val="tx1"/>
                    </a:solidFill>
                  </a:rPr>
                  <a:t>MinRank</a:t>
                </a:r>
                <a:r>
                  <a:rPr lang="en-US" i="1" dirty="0">
                    <a:solidFill>
                      <a:schemeClr val="tx1"/>
                    </a:solidFill>
                  </a:rPr>
                  <a:t> problem</a:t>
                </a:r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Take a basis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𝐺𝐹</m:t>
                    </m:r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multiply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basis elements by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basis codewords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put each in matrix representation, to get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𝑚𝑘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matrices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A6F901-14BA-470F-8284-C715A6070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28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B305EF-3225-417D-8389-00E4E53E68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2: Solving Techniques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635C1F7-0F25-4EA3-AD76-4A570736F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1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821A-C490-4BEE-8BB1-FC8D9CC37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Techniques</a:t>
            </a:r>
            <a:br>
              <a:rPr lang="en-US" dirty="0"/>
            </a:br>
            <a:r>
              <a:rPr lang="en-US" dirty="0"/>
              <a:t>Example: Linear Algebra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We’re looking for a linear combination of our matrices with low rank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Guess 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kernel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dirty="0"/>
                  <a:t>Each vector places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linear constraints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is correctly guessed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Net complexity: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d>
                          <m:dPr>
                            <m:begChr m:val="⌈"/>
                            <m:endChr m:val="⌉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3D90E9-10B5-4D30-B4B2-A3123534E9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30725"/>
              </a:xfrm>
              <a:blipFill>
                <a:blip r:embed="rId2"/>
                <a:stretch>
                  <a:fillRect l="-1043" t="-2151" r="-696" b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65431-968A-443D-8986-8315A961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3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E1A53-DCFE-4642-8985-158D82E27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Techniques</a:t>
            </a:r>
            <a:br>
              <a:rPr lang="en-US" dirty="0"/>
            </a:br>
            <a:r>
              <a:rPr lang="en-US" dirty="0"/>
              <a:t>Example: Minors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without guessing kernel vectors</a:t>
                </a:r>
              </a:p>
              <a:p>
                <a:r>
                  <a:rPr lang="en-US" dirty="0"/>
                  <a:t>Condition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to have rank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:</a:t>
                </a:r>
              </a:p>
              <a:p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+1)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submatrix has rank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and therefore zero determinant</a:t>
                </a:r>
              </a:p>
              <a:p>
                <a:r>
                  <a:rPr lang="en-US" dirty="0"/>
                  <a:t>Set the determinants to 0. These are called minors equations</a:t>
                </a:r>
              </a:p>
              <a:p>
                <a:pPr lvl="1"/>
                <a:r>
                  <a:rPr lang="en-US" dirty="0"/>
                  <a:t>They have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we can use up to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of them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2D8CA6-82BF-4798-904E-892FC0BAF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B8F53-860D-4729-B4D2-B1887F760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93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E0437-6AF4-4F27-B8DA-7000A2C1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polynomial systems</a:t>
            </a:r>
            <a:br>
              <a:rPr lang="en-US" dirty="0"/>
            </a:br>
            <a:r>
              <a:rPr lang="en-US" dirty="0"/>
              <a:t>General strategy: Linearization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want to solve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of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we can employ a strategy called linearization:</a:t>
                </a:r>
              </a:p>
              <a:p>
                <a:pPr lvl="1"/>
                <a:r>
                  <a:rPr lang="en-US" dirty="0"/>
                  <a:t>Rewrite equations as linear equations in all the degree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We’ll be doing a lot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this case we can linearize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mr>
                            </m:m>
                          </m:e>
                        </m:d>
                      </m:e>
                    </m:nary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AE1D03-E55E-4092-823D-EC8BE654B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A4DD7-8E19-4BB1-B7A3-D880DC8C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63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F60A-B146-4A10-B493-15C1EA01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Linearization (XL)</a:t>
            </a:r>
            <a:br>
              <a:rPr lang="en-US" dirty="0"/>
            </a:br>
            <a:r>
              <a:rPr lang="en-US" dirty="0"/>
              <a:t>(and other </a:t>
            </a:r>
            <a:r>
              <a:rPr lang="en-US" dirty="0" err="1"/>
              <a:t>Gröbner</a:t>
            </a:r>
            <a:r>
              <a:rPr lang="en-US" dirty="0"/>
              <a:t> basis techniques)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What if we don’t have enough equations to linearize?</a:t>
                </a:r>
              </a:p>
              <a:p>
                <a:pPr lvl="1"/>
                <a:r>
                  <a:rPr lang="en-US" dirty="0"/>
                  <a:t>Multiply our equations by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monomials</a:t>
                </a:r>
              </a:p>
              <a:p>
                <a:pPr lvl="1"/>
                <a:r>
                  <a:rPr lang="en-US" dirty="0"/>
                  <a:t>This increases our number of equations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But it only increases monomials by a factor of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we can cancel out the highest order terms leaving a new lower degree equation, this is called a “degree fall”</a:t>
                </a:r>
              </a:p>
              <a:p>
                <a:pPr lvl="1"/>
                <a:r>
                  <a:rPr lang="en-US" dirty="0"/>
                  <a:t>These equations can be multiplied by more monomials without requiring us to consider monomials of degree higher than D. The first degree D at which this happens is called “degree of first fall” or “degree of regularity”</a:t>
                </a:r>
              </a:p>
              <a:p>
                <a:pPr lvl="1"/>
                <a:r>
                  <a:rPr lang="en-US" dirty="0"/>
                  <a:t>We continue the process until we solve the system. The maximum degree reached is called “solving degree”</a:t>
                </a:r>
              </a:p>
              <a:p>
                <a:pPr lvl="1"/>
                <a:r>
                  <a:rPr lang="en-US" dirty="0"/>
                  <a:t>Sometimes degree falls happen sooner than expected due to the structure of the system of equations</a:t>
                </a:r>
              </a:p>
              <a:p>
                <a:r>
                  <a:rPr lang="en-US" dirty="0"/>
                  <a:t>There are fancier versions of this sort of thing that try to be clever about what gets multiplied by what in an automated fashion. A popular example is </a:t>
                </a:r>
                <a:r>
                  <a:rPr lang="en-US" dirty="0" err="1"/>
                  <a:t>Faugère’s</a:t>
                </a:r>
                <a:r>
                  <a:rPr lang="en-US" dirty="0"/>
                  <a:t> F4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0CD9EB4-8030-4C5A-A6A3-07AD5D5DBE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521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94C63-07F9-40C2-9D21-A13A63A4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589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AA90-ECC7-43E1-BC24-CFA09456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Rank Decomposition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Since our target matrix is rank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it can be decomposed as the product of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and 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can generically be applied to </a:t>
                </a:r>
                <a:r>
                  <a:rPr lang="en-US" dirty="0" err="1"/>
                  <a:t>MinRank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694124-1E81-4D03-93AB-2221757D9A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1F8CE-1C6B-4154-96BC-1C5DC8B50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09507-FBF7-40C1-B880-9F603ABEF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1: Applications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F14B6FD-081C-45EB-A00B-E8660AF7D5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99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CA144-08A2-460C-AD45-B3F013F67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Support Minors Modeling</a:t>
            </a:r>
            <a:br>
              <a:rPr lang="en-US" dirty="0"/>
            </a:br>
            <a:r>
              <a:rPr lang="en-US" sz="2700" dirty="0"/>
              <a:t>[Bardet, Bros, Cabarcas, Gaborit, Perlner, Smith-Tone, Tillich, Verbel 2020]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Consider a row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𝑆𝐶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It is linearly dependent on the rows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𝑆𝐶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nary>
                                        <m:naryPr>
                                          <m:chr m:val="∑"/>
                                          <m:subHide m:val="on"/>
                                          <m:supHide m:val="on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/>
                                        <m:sup/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𝑀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nary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So it’s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+1)×(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minors are zero </a:t>
                </a:r>
              </a:p>
              <a:p>
                <a:r>
                  <a:rPr lang="en-US" dirty="0"/>
                  <a:t>Note these  minors can be expanded as linear polynomials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times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Multiply by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Resulting equations are degree 1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2565D1-CFB7-4CAF-94CA-2CF306F8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25A45-DBA5-4E87-9B1F-80C8AADE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1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92BB-53CC-4E68-951A-CDFE417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 Modeling – How Many: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0B905-5443-4652-8872-34B1A9EB9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Monomials?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minors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There 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degree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If we have more </a:t>
                </a:r>
                <a:r>
                  <a:rPr lang="en-US" sz="2400" b="1" dirty="0"/>
                  <a:t>Linearly Independent</a:t>
                </a:r>
                <a:r>
                  <a:rPr lang="en-US" sz="2400" dirty="0"/>
                  <a:t> equations than this we can solve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4F20C4-FE0C-4C6D-84FB-C23D9C38D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Equations?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lnSpcReduction="10000"/>
              </a:bodyPr>
              <a:lstStyle/>
              <a:p>
                <a:endParaRPr lang="en-US" sz="2400" dirty="0"/>
              </a:p>
              <a:p>
                <a:r>
                  <a:rPr lang="en-US" sz="2400" dirty="0"/>
                  <a:t>We can make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equations</a:t>
                </a:r>
              </a:p>
              <a:p>
                <a:r>
                  <a:rPr lang="en-US" sz="2400" dirty="0"/>
                  <a:t>But they aren’t always linearly independent.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15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4E4E-A12E-4106-A4F6-29D2C7BF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34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87DE5C2-1AD6-4DB6-A7CD-3AB8C1EA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Minors Modeling: Linear Dependencies </a:t>
            </a:r>
            <a:br>
              <a:rPr lang="en-US" dirty="0"/>
            </a:br>
            <a:r>
              <a:rPr lang="en-US" dirty="0"/>
              <a:t>Main Type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99D7485F-CDB7-4B77-B126-228BB0FDE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+2)×(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dirty="0"/>
                  <a:t> minors 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nary>
                                              <m:naryPr>
                                                <m:chr m:val="∑"/>
                                                <m:subHide m:val="on"/>
                                                <m:supHide m:val="on"/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/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m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𝑒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nary>
                                              <m:naryPr>
                                                <m:chr m:val="∑"/>
                                                <m:subHide m:val="on"/>
                                                <m:supHide m:val="on"/>
                                                <m:ctrlPr>
                                                  <a:rPr lang="en-US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naryPr>
                                              <m:sub/>
                                              <m:sup/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sSub>
                                                  <m:sSubPr>
                                                    <m:ctrlP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𝑀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nary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  <a:p>
                <a:r>
                  <a:rPr lang="en-US" dirty="0"/>
                  <a:t>These are in the span of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equations, but zero regardless of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the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Therefore, they produce linear dependencies among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equations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99D7485F-CDB7-4B77-B126-228BB0FDE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72092C-2A56-4A26-91E1-43FBDEE44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85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6CC49-AD4F-49F4-B43A-84AEF0D1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Support Minors Modeling</a:t>
            </a:r>
            <a:br>
              <a:rPr lang="en-US" dirty="0"/>
            </a:br>
            <a:r>
              <a:rPr lang="en-US" sz="4000" dirty="0"/>
              <a:t>Linear Dependencies: Main type; More general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E4BDD-5021-438A-AD2E-099BD665BD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same holds for: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  <m:nary>
                                                  <m:naryPr>
                                                    <m:chr m:val="∑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𝑀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nary>
                                                  <m:naryPr>
                                                    <m:chr m:val="∑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𝑀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3E4BDD-5021-438A-AD2E-099BD665BD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E0D35-B4DA-4647-A1CF-D36643A7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117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10BC6D-3E5B-4D40-9742-E74676F409B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Support Minors Modeling</a:t>
                </a:r>
                <a:br>
                  <a:rPr lang="en-US" dirty="0"/>
                </a:br>
                <a:r>
                  <a:rPr lang="en-US" dirty="0"/>
                  <a:t>Dependencies among the Dependencies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A10BC6D-3E5B-4D40-9742-E74676F40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7834" b="-14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322AC-0328-4FF1-85C7-14476E85DA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We can make linear dependencies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by multiplying our linear dependencies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/>
                  <a:t> monomials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But this method will overcount linear dependencies</a:t>
                </a:r>
              </a:p>
              <a:p>
                <a:pPr lvl="1"/>
                <a:r>
                  <a:rPr lang="en-US" dirty="0"/>
                  <a:t>We only reduce the number of independent equations if the linear dependencies are themselves linearly independent.</a:t>
                </a:r>
              </a:p>
              <a:p>
                <a:r>
                  <a:rPr lang="en-US" dirty="0"/>
                  <a:t>General form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linear dependencies: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m>
                                            <m:mPr>
                                              <m:mcs>
                                                <m:mc>
                                                  <m:mcPr>
                                                    <m:count m:val="1"/>
                                                    <m:mcJc m:val="center"/>
                                                  </m:mcPr>
                                                </m:mc>
                                              </m:mcs>
                                              <m:ctrlPr>
                                                <a:rPr lang="en-US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mPr>
                                            <m:mr>
                                              <m:e>
                                                <m:m>
                                                  <m:mPr>
                                                    <m:mcs>
                                                      <m:mc>
                                                        <m:mcPr>
                                                          <m:count m:val="1"/>
                                                          <m:mcJc m:val="center"/>
                                                        </m:mcPr>
                                                      </m:mc>
                                                    </m:mcs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mP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</m:sSub>
                                                      <m:nary>
                                                        <m:naryPr>
                                                          <m:chr m:val="∑"/>
                                                          <m:subHide m:val="on"/>
                                                          <m:supHide m:val="on"/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naryPr>
                                                        <m:sub/>
                                                        <m:sup/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𝑀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nary>
                                                    </m:e>
                                                  </m:mr>
                                                  <m:mr>
                                                    <m:e>
                                                      <m:sSub>
                                                        <m:sSubPr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sSub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  <m:t>𝑘</m:t>
                                                          </m:r>
                                                        </m:sub>
                                                      </m:sSub>
                                                      <m:nary>
                                                        <m:naryPr>
                                                          <m:chr m:val="∑"/>
                                                          <m:subHide m:val="on"/>
                                                          <m:supHide m:val="on"/>
                                                          <m:ctrlPr>
                                                            <a:rPr lang="en-US" i="1">
                                                              <a:latin typeface="Cambria Math" panose="02040503050406030204" pitchFamily="18" charset="0"/>
                                                            </a:rPr>
                                                          </m:ctrlPr>
                                                        </m:naryPr>
                                                        <m:sub/>
                                                        <m:sup/>
                                                        <m:e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𝑥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  <m:sSub>
                                                            <m:sSubPr>
                                                              <m:ctrlP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</m:ctrlPr>
                                                            </m:sSubPr>
                                                            <m:e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𝑀</m:t>
                                                              </m:r>
                                                            </m:e>
                                                            <m:sub>
                                                              <m:r>
                                                                <a:rPr lang="en-US" i="1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𝑖</m:t>
                                                              </m:r>
                                                            </m:sub>
                                                          </m:sSub>
                                                        </m:e>
                                                      </m:nary>
                                                    </m:e>
                                                  </m:mr>
                                                </m:m>
                                              </m:e>
                                            </m:mr>
                                            <m:m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𝑒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𝑙</m:t>
                                                    </m:r>
                                                  </m:sub>
                                                </m:sSub>
                                                <m:nary>
                                                  <m:naryPr>
                                                    <m:chr m:val="∑"/>
                                                    <m:subHide m:val="on"/>
                                                    <m:supHide m:val="on"/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naryPr>
                                                  <m:sub/>
                                                  <m:sup/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sSub>
                                                      <m:sSubPr>
                                                        <m:ctrlP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𝑀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</m:e>
                                                </m:nary>
                                              </m:e>
                                            </m:mr>
                                          </m:m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𝐶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𝑗𝑘𝑙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𝑙𝑘𝑗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𝑘𝑗𝑙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2322AC-0328-4FF1-85C7-14476E85DA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BC19C-E5C1-4EA1-914B-A1C9482D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09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92BB-53CC-4E68-951A-CDFE417D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 Modeling – How Many: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0B905-5443-4652-8872-34B1A9EB9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Monomials?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ln>
                <a:solidFill>
                  <a:schemeClr val="tx1"/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are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If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this we can solve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BC8F81B0-1ADB-4B0D-B392-C99168745E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943" r="-21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4F20C4-FE0C-4C6D-84FB-C23D9C38D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Linearly Independent (LI) Equations?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Note: this formula only works when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Read the paper to see why</a:t>
                </a:r>
              </a:p>
              <a:p>
                <a:r>
                  <a:rPr lang="en-US" dirty="0"/>
                  <a:t>Formula extensively tested with experiments</a:t>
                </a:r>
              </a:p>
              <a:p>
                <a:pPr lvl="1"/>
                <a:r>
                  <a:rPr lang="en-US" dirty="0"/>
                  <a:t>can it be proven?	</a:t>
                </a:r>
              </a:p>
              <a:p>
                <a:r>
                  <a:rPr lang="en-US" dirty="0"/>
                  <a:t>When we have more </a:t>
                </a:r>
                <a:r>
                  <a:rPr lang="en-US" b="1" dirty="0"/>
                  <a:t>LI</a:t>
                </a:r>
                <a:r>
                  <a:rPr lang="en-US" dirty="0"/>
                  <a:t> equations than monomials, we can solve!</a:t>
                </a:r>
              </a:p>
            </p:txBody>
          </p:sp>
        </mc:Choice>
        <mc:Fallback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5D86AD23-90AC-4CB7-876B-DF954458F8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939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04E4E-A12E-4106-A4F6-29D2C7BF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8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E038-6CDA-41B5-9121-FAEC383B9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Minors Modeling Quantitatively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CCD77-FF2D-44AC-8AD6-40DD5C2F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Dramatically improves complexity of </a:t>
            </a:r>
            <a:r>
              <a:rPr lang="en-US" dirty="0" err="1"/>
              <a:t>MinRank</a:t>
            </a:r>
            <a:r>
              <a:rPr lang="en-US" dirty="0"/>
              <a:t> attacks, but does not break </a:t>
            </a:r>
            <a:r>
              <a:rPr lang="en-US" dirty="0" err="1"/>
              <a:t>GeMSS</a:t>
            </a:r>
            <a:r>
              <a:rPr lang="en-US" dirty="0"/>
              <a:t> or Rainbow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2000" dirty="0"/>
              <a:t>Tables from [Bardet, Bros, Cabarcas, Gaborit, Perlner, Smith-Tone, Tillich, Verbel 2020]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78374-F7B7-4095-974A-BB140428E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9" y="2688851"/>
            <a:ext cx="5002695" cy="24811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6128E0-6904-46EC-88B5-72DCB97F3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88851"/>
            <a:ext cx="5336513" cy="12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9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510A-4299-435A-BB06-E74B1F8D8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Rank-Based Crypto </a:t>
            </a:r>
            <a:br>
              <a:rPr lang="en-US" dirty="0"/>
            </a:br>
            <a:r>
              <a:rPr lang="en-US" dirty="0"/>
              <a:t>(ROLLO, RQC)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28F1-5F8D-483C-AF73-290BDA674E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The underlying problem (RSD) can be viewed as a special case of </a:t>
                </a:r>
                <a:r>
                  <a:rPr lang="en-US" dirty="0" err="1"/>
                  <a:t>MinRank</a:t>
                </a:r>
                <a:endParaRPr lang="en-US" dirty="0"/>
              </a:p>
              <a:p>
                <a:pPr lvl="1"/>
                <a:r>
                  <a:rPr lang="en-US" dirty="0"/>
                  <a:t>But you get a whole bunch of extra linear equations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Sometimes (low rank) there are enough that you can simply ignore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variables and solve for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you can’t solve directly for the minors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you can either:</a:t>
                </a:r>
              </a:p>
              <a:p>
                <a:pPr lvl="1"/>
                <a:r>
                  <a:rPr lang="en-US" dirty="0"/>
                  <a:t>Fix variables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until you can solve (hybrid attack) OR</a:t>
                </a:r>
              </a:p>
              <a:p>
                <a:pPr lvl="1"/>
                <a:r>
                  <a:rPr lang="en-US" dirty="0"/>
                  <a:t>Multiply the linear equations in the minors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by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monomials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use the equations to supplement Support Minors Modeling </a:t>
                </a:r>
              </a:p>
              <a:p>
                <a:r>
                  <a:rPr lang="en-US" dirty="0"/>
                  <a:t>Note: Some added complications in counting monomials and equations due to GF2,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E028F1-5F8D-483C-AF73-290BDA674E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24060-A88C-4D9B-A601-BF36F4D7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65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22FF7-EA7C-4044-9C62-A09BD8123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Extra equations for RSD 1: Syndrome Modeling</a:t>
            </a:r>
            <a:br>
              <a:rPr lang="en-US" dirty="0"/>
            </a:br>
            <a:r>
              <a:rPr lang="en-US" sz="3100" dirty="0"/>
              <a:t>[Bardet, Briaud, Bros, Gaborit, Neiger, Ruatta, Tillich 2019]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5219D-7856-4788-A044-5E2138C9BE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200" dirty="0"/>
                  <a:t>We’ve been thinking of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r>
                  <a:rPr lang="en-US" sz="3200" dirty="0"/>
                  <a:t> as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matrix over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but for RSD it’s more natural to think of it as a rank-metric codeword </a:t>
                </a:r>
              </a:p>
              <a:p>
                <a:r>
                  <a:rPr lang="en-US" sz="3200" dirty="0"/>
                  <a:t>That is: a 1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matrix over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satisfying the equation: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𝑆𝐶</m:t>
                      </m:r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35219D-7856-4788-A044-5E2138C9BE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8343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Extra equations for RSD 2:</a:t>
                </a:r>
                <a:br>
                  <a:rPr lang="en-US" dirty="0"/>
                </a:b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2C0697D-705A-4497-A88A-0DC7B3EC0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dirty="0"/>
                  <a:t> implies S is a left kernel vector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, so: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has rank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means all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equal 0</a:t>
                </a:r>
              </a:p>
              <a:p>
                <a:r>
                  <a:rPr lang="en-US" dirty="0"/>
                  <a:t>So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Equivalently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degree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equations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51C37-EC44-4CFB-8EE3-176A9C481A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286AC-3F31-4845-B06D-9743E66F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7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Public key is a system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polynomial equations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variables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E.g.: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For encryption: plaintext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ciphertext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For signatures: signature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message digest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Solving multivariate systems of equations is NP hard in general for polynomials of degree 2 or higher (degree 2 is most used)</a:t>
                </a:r>
              </a:p>
              <a:p>
                <a:r>
                  <a:rPr lang="en-US" dirty="0"/>
                  <a:t>Private key is some special structure that allows the private-key holder to 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990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Extra equations for RSD 3:</a:t>
                </a:r>
                <a:br>
                  <a:rPr lang="en-US" dirty="0"/>
                </a:br>
                <a:r>
                  <a:rPr lang="en-US" dirty="0"/>
                  <a:t>How to use </a:t>
                </a: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63E5567-2759-4147-B240-E3CF18054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10599" b="-17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as a column vector of row vectors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we can write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𝐻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Note the minors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are  antisymmetric with respect to swapping rows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A little contemplation should convince you this means the minors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are linear combinations of minors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</a:p>
              <a:p>
                <a:pPr lvl="1"/>
                <a:r>
                  <a:rPr lang="en-US" dirty="0"/>
                  <a:t>Since the minors of C are already variables in Support Minors Modeling, these equations can be combined with Support Minors Modeling if there aren’t enough equations from </a:t>
                </a:r>
                <a:r>
                  <a:rPr lang="en-US" dirty="0" err="1"/>
                  <a:t>MaxMinors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to solve directly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798A45-092D-48BF-8C35-B0C22009A7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2801" r="-986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44D58-88FA-471E-8A88-5FB35F85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C217D-2E73-4BA4-B7B2-A50D96D217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17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037EF-671C-442F-9C24-9896A1B43F0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Support Minors + MaxMinors(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br>
                  <a:rPr lang="en-US" dirty="0"/>
                </a:br>
                <a:r>
                  <a:rPr lang="en-US" dirty="0"/>
                  <a:t>Quantitatively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1A037EF-671C-442F-9C24-9896A1B43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87" t="-5069" b="-17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64DF7-B1DD-4D01-8F1B-AB5EADF0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attack approach approximately halved the bits of security provided by ROLLO and RQC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200" dirty="0"/>
              <a:t>Tables from [Bardet, Bros, Cabarcas, Gaborit, Perlner, Smith-Tone, Tillich, Verbel 2020]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A4E1A-EE5C-4B1E-9A48-BEC4E480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387" y="2496022"/>
            <a:ext cx="5995429" cy="30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5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8FB36-089B-48D6-9135-C8171512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B60C2-374C-4A7E-85A0-94D70FEBA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Techniques for solving </a:t>
            </a:r>
            <a:r>
              <a:rPr lang="en-US" dirty="0" err="1"/>
              <a:t>MinRank</a:t>
            </a:r>
            <a:r>
              <a:rPr lang="en-US" dirty="0"/>
              <a:t> have a wide variety of applications in cryptanalysis</a:t>
            </a:r>
          </a:p>
          <a:p>
            <a:r>
              <a:rPr lang="en-US" dirty="0"/>
              <a:t>There has been recent improvement especially in algebraic techniques for solving </a:t>
            </a:r>
            <a:r>
              <a:rPr lang="en-US" dirty="0" err="1"/>
              <a:t>Minrank</a:t>
            </a:r>
            <a:endParaRPr lang="en-US" dirty="0"/>
          </a:p>
          <a:p>
            <a:r>
              <a:rPr lang="en-US" dirty="0"/>
              <a:t>Sometimes </a:t>
            </a:r>
            <a:r>
              <a:rPr lang="en-US" dirty="0" err="1"/>
              <a:t>MinRank</a:t>
            </a:r>
            <a:r>
              <a:rPr lang="en-US" dirty="0"/>
              <a:t> instances derived from cryptosystems have extra structure that makes them easier than generic systems</a:t>
            </a:r>
          </a:p>
          <a:p>
            <a:r>
              <a:rPr lang="en-US" dirty="0"/>
              <a:t>Nonetheless, </a:t>
            </a:r>
            <a:r>
              <a:rPr lang="en-US" dirty="0" err="1"/>
              <a:t>MinRank</a:t>
            </a:r>
            <a:r>
              <a:rPr lang="en-US" dirty="0"/>
              <a:t> appears asymptotically hard, so secure cryptosystems whose security depends on the hardness of </a:t>
            </a:r>
            <a:r>
              <a:rPr lang="en-US" dirty="0" err="1"/>
              <a:t>MinRank</a:t>
            </a:r>
            <a:r>
              <a:rPr lang="en-US" dirty="0"/>
              <a:t> (including more structured variants) seem possible</a:t>
            </a:r>
          </a:p>
          <a:p>
            <a:r>
              <a:rPr lang="en-US" dirty="0"/>
              <a:t>Recent Progress suggests the need for more study!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97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3B49-BED1-45CD-B795-575255884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5C4DD-B0DA-4916-833A-D0AFE266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0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Cryptography 2</a:t>
            </a:r>
            <a:br>
              <a:rPr lang="en-US" dirty="0"/>
            </a:br>
            <a:r>
              <a:rPr lang="en-US" dirty="0"/>
              <a:t>Butterfly Construction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most multivariate schemes the public key is constructed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𝒰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an easily invertible quadratic function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 variables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output variables</a:t>
                </a:r>
              </a:p>
              <a:p>
                <a:pPr lvl="2"/>
                <a:r>
                  <a:rPr lang="en-US" dirty="0"/>
                  <a:t>For signatures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that everything in the range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an inverse</a:t>
                </a:r>
              </a:p>
              <a:p>
                <a:pPr lvl="2"/>
                <a:r>
                  <a:rPr lang="en-US" dirty="0"/>
                  <a:t>For encryption typically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so that two plaintexts are unlikely to produce the same ciphertext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 are affine maps (usually invertible)</a:t>
                </a:r>
              </a:p>
              <a:p>
                <a:pPr lvl="2"/>
                <a:r>
                  <a:rPr lang="en-US" dirty="0"/>
                  <a:t>E.g.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US" b="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572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C748-E841-43D3-A108-52F42852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Unbalanced Oil and Vinegar</a:t>
            </a:r>
            <a:br>
              <a:rPr lang="en-US" dirty="0"/>
            </a:br>
            <a:r>
              <a:rPr lang="en-US" sz="3200" dirty="0"/>
              <a:t>A Multivariate Scheme Not Vulnerable to </a:t>
            </a:r>
            <a:r>
              <a:rPr lang="en-US" sz="3200" dirty="0" err="1"/>
              <a:t>MinRank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DE78-E1DD-4FFF-8A7F-26416AFE7B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To construct an easily invertible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Split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input variables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“oil” variables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“vinegar” variables</a:t>
                </a:r>
              </a:p>
              <a:p>
                <a:pPr lvl="2"/>
                <a:r>
                  <a:rPr lang="en-US" dirty="0"/>
                  <a:t>Typically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at least twice as much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(unbalanced)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gives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equations in these variables</a:t>
                </a:r>
              </a:p>
              <a:p>
                <a:pPr lvl="1"/>
                <a:r>
                  <a:rPr lang="en-US" dirty="0"/>
                  <a:t>Set some of the quadratic coefficients to 0</a:t>
                </a:r>
              </a:p>
              <a:p>
                <a:pPr lvl="2"/>
                <a:r>
                  <a:rPr lang="en-US" dirty="0"/>
                  <a:t>Terms that multiply a vinegar variable by a vinegar variable may be nonzero</a:t>
                </a:r>
              </a:p>
              <a:p>
                <a:pPr lvl="2"/>
                <a:r>
                  <a:rPr lang="en-US" dirty="0"/>
                  <a:t>Terms that multiply a vinegar variable by an oil variable may be nonzero</a:t>
                </a:r>
              </a:p>
              <a:p>
                <a:pPr lvl="2"/>
                <a:r>
                  <a:rPr lang="en-US" dirty="0"/>
                  <a:t>Terms that multiply an oil variable by an oil variable MUST be zero.</a:t>
                </a:r>
              </a:p>
              <a:p>
                <a:pPr lvl="1"/>
                <a:r>
                  <a:rPr lang="en-US" dirty="0"/>
                  <a:t>To invert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Pick random values for the vinegar variables and plug them in</a:t>
                </a:r>
              </a:p>
              <a:p>
                <a:pPr lvl="2"/>
                <a:r>
                  <a:rPr lang="en-US" dirty="0"/>
                  <a:t>Now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linear equations in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oil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6E1DE78-E1DD-4FFF-8A7F-26416AFE7B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664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 Representation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Using the Discrete Differential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t="-13364" b="-21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2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sz="5600" b="1" i="1" smtClean="0">
                        <a:latin typeface="Cambria Math" panose="02040503050406030204" pitchFamily="18" charset="0"/>
                      </a:rPr>
                      <m:t>𝑫𝒇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56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5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5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6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56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</m:e>
                    </m:d>
                  </m:oMath>
                </a14:m>
                <a:endParaRPr lang="en-US" sz="5600" b="1" dirty="0"/>
              </a:p>
              <a:p>
                <a:r>
                  <a:rPr lang="en-US" sz="5600" b="1" dirty="0"/>
                  <a:t>Its entries are the (symmetrized) coefficients of quadratic monomials in </a:t>
                </a:r>
                <a14:m>
                  <m:oMath xmlns:m="http://schemas.openxmlformats.org/officeDocument/2006/math">
                    <m:r>
                      <a:rPr lang="en-US" sz="56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5600" b="1" dirty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5600" b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5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600" b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𝑫𝒇</m:t>
                      </m:r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5600" b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56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nary>
                      <m:r>
                        <a:rPr lang="en-US" sz="5600" b="1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5600" b="1" dirty="0"/>
              </a:p>
              <a:p>
                <a:pPr marL="457200" lvl="1" indent="0">
                  <a:buNone/>
                </a:pPr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5600" b="1" i="1" smtClean="0">
                              <a:latin typeface="Cambria Math" panose="02040503050406030204" pitchFamily="18" charset="0"/>
                            </a:rPr>
                            <m:t>𝑫𝒇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56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5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5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𝒊𝒋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&lt; 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56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𝒄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5600" b="1" i="1">
                                                  <a:latin typeface="Cambria Math" panose="02040503050406030204" pitchFamily="18" charset="0"/>
                                                </a:rPr>
                                                <m:t>𝒋</m:t>
                                              </m:r>
                                              <m:r>
                                                <a:rPr lang="en-US" sz="56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𝒋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&lt;</m:t>
                                          </m:r>
                                          <m:r>
                                            <a:rPr lang="en-US" sz="5600" b="1" i="1" smtClean="0">
                                              <a:latin typeface="Cambria Math" panose="02040503050406030204" pitchFamily="18" charset="0"/>
                                            </a:rPr>
                                            <m:t>𝒊</m:t>
                                          </m:r>
                                        </m:e>
                                      </m:mr>
                                    </m:m>
                                  </m:e>
                                </m:eqAr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5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𝒄</m:t>
                                          </m:r>
                                        </m:e>
                                        <m:sub>
                                          <m:r>
                                            <a:rPr lang="en-US" sz="5600" b="1" i="1">
                                              <a:latin typeface="Cambria Math" panose="02040503050406030204" pitchFamily="18" charset="0"/>
                                            </a:rPr>
                                            <m:t>𝒊𝒋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sz="5600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  <m:r>
                                        <a:rPr lang="en-US" sz="5600" b="1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5600" b="1" i="1"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5600" b="1" dirty="0"/>
              </a:p>
              <a:p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5600" b="1" i="1">
                        <a:latin typeface="Cambria Math" panose="02040503050406030204" pitchFamily="18" charset="0"/>
                      </a:rPr>
                      <m:t>𝑫𝒇</m:t>
                    </m:r>
                  </m:oMath>
                </a14:m>
                <a:r>
                  <a:rPr lang="en-US" sz="5600" b="1" dirty="0"/>
                  <a:t> is a 2-tensor: i.e. for linear maps/ changes of basis </a:t>
                </a:r>
                <a14:m>
                  <m:oMath xmlns:m="http://schemas.openxmlformats.org/officeDocument/2006/math">
                    <m:r>
                      <a:rPr lang="en-US" sz="5600" b="1" i="1" dirty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5600" b="1" dirty="0"/>
                  <a:t>:</a:t>
                </a:r>
              </a:p>
              <a:p>
                <a:pPr lvl="1"/>
                <a:endParaRPr lang="en-US" sz="56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  <m:r>
                        <a:rPr lang="en-US" sz="5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sz="5600" b="1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</m:t>
                      </m:r>
                      <m:sSup>
                        <m:sSup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56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sup>
                      </m:sSup>
                      <m:r>
                        <a:rPr lang="en-US" sz="5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600" b="1" i="1">
                          <a:latin typeface="Cambria Math" panose="02040503050406030204" pitchFamily="18" charset="0"/>
                        </a:rPr>
                        <m:t>𝑫𝒇</m:t>
                      </m:r>
                      <m:d>
                        <m:dPr>
                          <m:ctrlPr>
                            <a:rPr lang="en-US" sz="5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5600" b="1" i="1">
                              <a:latin typeface="Cambria Math" panose="02040503050406030204" pitchFamily="18" charset="0"/>
                            </a:rPr>
                            <m:t>𝑼</m:t>
                          </m:r>
                          <m:acc>
                            <m:accPr>
                              <m:chr m:val="⃗"/>
                              <m:ctrlPr>
                                <a:rPr lang="en-US" sz="56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6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5600" b="1" dirty="0"/>
              </a:p>
              <a:p>
                <a:pPr marL="457200" lvl="1" indent="0">
                  <a:buNone/>
                </a:pPr>
                <a:endParaRPr lang="en-US" sz="5600" b="1" dirty="0"/>
              </a:p>
              <a:p>
                <a:r>
                  <a:rPr lang="en-US" sz="5600" b="1" dirty="0"/>
                  <a:t>Alternatively, </a:t>
                </a:r>
                <a14:m>
                  <m:oMath xmlns:m="http://schemas.openxmlformats.org/officeDocument/2006/math">
                    <m:r>
                      <a:rPr lang="en-US" sz="5600" b="1" i="1" smtClean="0">
                        <a:latin typeface="Cambria Math" panose="02040503050406030204" pitchFamily="18" charset="0"/>
                      </a:rPr>
                      <m:t>𝑫𝒇</m:t>
                    </m:r>
                  </m:oMath>
                </a14:m>
                <a:r>
                  <a:rPr lang="en-US" sz="5600" b="1" dirty="0"/>
                  <a:t> can be thought of a matrix where </a:t>
                </a:r>
                <a14:m>
                  <m:oMath xmlns:m="http://schemas.openxmlformats.org/officeDocument/2006/math"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𝑫𝒇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’ =</m:t>
                    </m:r>
                    <m:sSup>
                      <m:sSupPr>
                        <m:ctrlPr>
                          <a:rPr lang="en-US" sz="56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600" b="1" i="1" dirty="0" smtClean="0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p>
                        <m:r>
                          <a:rPr lang="en-US" sz="5600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𝑫𝒇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sz="5600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5600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6" t="-5742" b="-7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49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Matrix representation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A44A953-BD30-4E30-8B0D-5238D704FC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use this matrix (2-tensor) representation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plot the zero and nonzero coefficients of each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equations in the UOV central map (zero oil/oil coefficients on the bottom right):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Nonzero coefficients marked in blue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393DF-E4B2-43F3-91CA-E3C2003489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580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03D193E-D9AA-4317-99E1-FA8501C79D01}"/>
              </a:ext>
            </a:extLst>
          </p:cNvPr>
          <p:cNvSpPr/>
          <p:nvPr/>
        </p:nvSpPr>
        <p:spPr>
          <a:xfrm>
            <a:off x="3967315" y="3303639"/>
            <a:ext cx="2330245" cy="2300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7FDC7B-0027-46DC-BF5B-BD41591B8F9E}"/>
              </a:ext>
            </a:extLst>
          </p:cNvPr>
          <p:cNvSpPr/>
          <p:nvPr/>
        </p:nvSpPr>
        <p:spPr>
          <a:xfrm>
            <a:off x="5530644" y="4881716"/>
            <a:ext cx="766916" cy="7226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4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6020B-0278-45DC-A268-6EE0C3411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Unbalanced?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B444-9384-4150-BB13-5DF8CABC705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932039"/>
                <a:ext cx="3468329" cy="4244924"/>
              </a:xfrm>
              <a:ln>
                <a:solidFill>
                  <a:schemeClr val="tx1"/>
                </a:solidFill>
              </a:ln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The first proposed Oil and Vinegar scheme by </a:t>
                </a:r>
                <a:r>
                  <a:rPr lang="en-US" dirty="0" err="1"/>
                  <a:t>Patarin</a:t>
                </a:r>
                <a:r>
                  <a:rPr lang="en-US" dirty="0"/>
                  <a:t> was balanced, i.e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Kipnis and Shamir broke the scheme in 1998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Kipnis, </a:t>
                </a:r>
                <a:r>
                  <a:rPr lang="en-US" dirty="0" err="1"/>
                  <a:t>Patarin</a:t>
                </a:r>
                <a:r>
                  <a:rPr lang="en-US" dirty="0"/>
                  <a:t>, and </a:t>
                </a:r>
                <a:r>
                  <a:rPr lang="en-US" dirty="0" err="1"/>
                  <a:t>Goubin</a:t>
                </a:r>
                <a:r>
                  <a:rPr lang="en-US" dirty="0"/>
                  <a:t> proposed unbalanced oil and vinegar to defeat the attack in 1999. UOV still appears to be secure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9FAB444-9384-4150-BB13-5DF8CABC70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932039"/>
                <a:ext cx="3468329" cy="4244924"/>
              </a:xfrm>
              <a:blipFill>
                <a:blip r:embed="rId2"/>
                <a:stretch>
                  <a:fillRect l="-1930" t="-860" r="-21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26BB30-12D1-4159-B82C-D7995540BC8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719484" y="1690688"/>
                <a:ext cx="6634316" cy="4486275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b="1" dirty="0"/>
                  <a:t>Attack summary: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Public key differentials of each equation have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And their inverses have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Multiply one equation’s differential by another equation’s inverse differential: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dirty="0"/>
                  <a:t>Now has the form: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</a:pPr>
                <a:r>
                  <a:rPr lang="en-US" dirty="0"/>
                  <a:t>The vinegar variables can be separated, because they form an invariant subspace. Private key recovery!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F26BB30-12D1-4159-B82C-D7995540B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719484" y="1690688"/>
                <a:ext cx="6634316" cy="4486275"/>
              </a:xfrm>
              <a:blipFill>
                <a:blip r:embed="rId3"/>
                <a:stretch>
                  <a:fillRect l="-1194" t="-815" b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33329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C8A0F2-E46D-460F-B3FF-EAA8665D71B8}"/>
</file>

<file path=customXml/itemProps2.xml><?xml version="1.0" encoding="utf-8"?>
<ds:datastoreItem xmlns:ds="http://schemas.openxmlformats.org/officeDocument/2006/customXml" ds:itemID="{141F898A-B084-42F8-9962-DBF3A60A68D0}"/>
</file>

<file path=customXml/itemProps3.xml><?xml version="1.0" encoding="utf-8"?>
<ds:datastoreItem xmlns:ds="http://schemas.openxmlformats.org/officeDocument/2006/customXml" ds:itemID="{1071B231-FC83-4E27-BE0B-E08B2BBAD197}"/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3570</Words>
  <Application>Microsoft Office PowerPoint</Application>
  <PresentationFormat>Widescreen</PresentationFormat>
  <Paragraphs>398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Times New Roman</vt:lpstr>
      <vt:lpstr>Office Theme</vt:lpstr>
      <vt:lpstr>The MinRank Problem in Cryptography and Cryptanalysis</vt:lpstr>
      <vt:lpstr>Overview</vt:lpstr>
      <vt:lpstr>Part 1: Applications</vt:lpstr>
      <vt:lpstr>Multivariate Cryptography</vt:lpstr>
      <vt:lpstr>Multivariate Cryptography 2 Butterfly Construction</vt:lpstr>
      <vt:lpstr>Unbalanced Oil and Vinegar A Multivariate Scheme Not Vulnerable to MinRank</vt:lpstr>
      <vt:lpstr>Matrix Representation of f  Using the Discrete Differential</vt:lpstr>
      <vt:lpstr>Matrix representation of f </vt:lpstr>
      <vt:lpstr>Why Unbalanced?</vt:lpstr>
      <vt:lpstr>Rainbow:  A Variant of UOV Attackable with MinRank</vt:lpstr>
      <vt:lpstr>Rainbow and MinRank</vt:lpstr>
      <vt:lpstr>Another Multivariate Example:  Hidden Field Equations (HFE)</vt:lpstr>
      <vt:lpstr>The HFE central map y ⃗=f(x ⃗)</vt:lpstr>
      <vt:lpstr>HFE and MinRank [Kipnis Shamir 1999]</vt:lpstr>
      <vt:lpstr>HFE and MinRank Cont. [Kipnis Shamir 1999]</vt:lpstr>
      <vt:lpstr>MinRank in Code Based Crypto </vt:lpstr>
      <vt:lpstr>Rank Metric</vt:lpstr>
      <vt:lpstr>Properties of the Rank Metric</vt:lpstr>
      <vt:lpstr>Some Coding Theory</vt:lpstr>
      <vt:lpstr>Example scheme: RQC</vt:lpstr>
      <vt:lpstr>Rank Syndrome Decoding (RSD)</vt:lpstr>
      <vt:lpstr>RSD as Low-Rank Codeword Search </vt:lpstr>
      <vt:lpstr>Rank Syndrome Decoding as MinRank</vt:lpstr>
      <vt:lpstr>Part 2: Solving Techniques</vt:lpstr>
      <vt:lpstr>Combinatorial Techniques Example: Linear Algebra Search</vt:lpstr>
      <vt:lpstr>Algebraic Techniques Example: Minors Modeling</vt:lpstr>
      <vt:lpstr>Solving polynomial systems General strategy: Linearization</vt:lpstr>
      <vt:lpstr>Extended Linearization (XL) (and other Gröbner basis techniques)</vt:lpstr>
      <vt:lpstr>Rank Decomposition Modeling [Bardet, Bros, Cabarcas, Gaborit, Perlner, Smith-Tone, Tillich, Verbel 2020]</vt:lpstr>
      <vt:lpstr>Support Minors Modeling [Bardet, Bros, Cabarcas, Gaborit, Perlner, Smith-Tone, Tillich, Verbel 2020]</vt:lpstr>
      <vt:lpstr>Support Minors Modeling – How Many:</vt:lpstr>
      <vt:lpstr>Support Minors Modeling: Linear Dependencies  Main Type</vt:lpstr>
      <vt:lpstr>Support Minors Modeling Linear Dependencies: Main type; More general form</vt:lpstr>
      <vt:lpstr>Support Minors Modeling Dependencies among the Dependencies (b≥3)</vt:lpstr>
      <vt:lpstr>Support Minors Modeling – How Many:</vt:lpstr>
      <vt:lpstr>Support Minors Modeling Quantitatively</vt:lpstr>
      <vt:lpstr>Application to Rank-Based Crypto  (ROLLO, RQC)</vt:lpstr>
      <vt:lpstr>Extra equations for RSD 1: Syndrome Modeling [Bardet, Briaud, Bros, Gaborit, Neiger, Ruatta, Tillich 2019]</vt:lpstr>
      <vt:lpstr>Extra equations for RSD 2: MaxMinors(C〖H′〗^T)</vt:lpstr>
      <vt:lpstr>Extra equations for RSD 3: How to use MaxMinors(C〖H^′〗^T) to solve for C</vt:lpstr>
      <vt:lpstr>Support Minors + MaxMinors(C〖H^′〗^T)  Quantitatively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MinRank Problem in Cryptography and Cryptanalysis</dc:title>
  <dc:creator>Perlner, Ray A. (Fed)</dc:creator>
  <cp:lastModifiedBy>Ray</cp:lastModifiedBy>
  <cp:revision>87</cp:revision>
  <dcterms:created xsi:type="dcterms:W3CDTF">2020-10-16T18:26:32Z</dcterms:created>
  <dcterms:modified xsi:type="dcterms:W3CDTF">2020-10-21T16:09:55Z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